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3" r:id="rId4"/>
    <p:sldId id="279" r:id="rId5"/>
    <p:sldId id="262" r:id="rId6"/>
    <p:sldId id="261" r:id="rId7"/>
    <p:sldId id="266" r:id="rId8"/>
    <p:sldId id="260" r:id="rId9"/>
    <p:sldId id="259" r:id="rId10"/>
    <p:sldId id="264" r:id="rId11"/>
    <p:sldId id="268" r:id="rId12"/>
    <p:sldId id="269" r:id="rId13"/>
    <p:sldId id="270" r:id="rId14"/>
    <p:sldId id="280" r:id="rId15"/>
    <p:sldId id="273" r:id="rId16"/>
    <p:sldId id="274" r:id="rId17"/>
    <p:sldId id="275" r:id="rId18"/>
    <p:sldId id="276" r:id="rId19"/>
    <p:sldId id="277" r:id="rId20"/>
    <p:sldId id="258" r:id="rId2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45F"/>
    <a:srgbClr val="C10020"/>
    <a:srgbClr val="C2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314" autoAdjust="0"/>
  </p:normalViewPr>
  <p:slideViewPr>
    <p:cSldViewPr snapToGrid="0" snapToObjects="1">
      <p:cViewPr>
        <p:scale>
          <a:sx n="50" d="100"/>
          <a:sy n="50" d="100"/>
        </p:scale>
        <p:origin x="-173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61D83-4F45-41FB-83E1-1B59DBA930AD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A4313-87CD-4EC4-B4C5-A8E76D047D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7303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k-SK" altLang="en-US" dirty="0" smtClean="0"/>
              <a:t>An idea: </a:t>
            </a:r>
            <a:r>
              <a:rPr lang="en-GB" altLang="en-US" dirty="0" smtClean="0"/>
              <a:t>you </a:t>
            </a:r>
            <a:r>
              <a:rPr lang="sk-SK" altLang="en-US" dirty="0" smtClean="0"/>
              <a:t>could </a:t>
            </a:r>
            <a:r>
              <a:rPr lang="en-GB" altLang="en-US" dirty="0" smtClean="0"/>
              <a:t>alter this slide and write</a:t>
            </a:r>
            <a:r>
              <a:rPr lang="en-GB" altLang="en-US" baseline="0" dirty="0" smtClean="0"/>
              <a:t> it </a:t>
            </a:r>
            <a:r>
              <a:rPr lang="sk-SK" altLang="en-US" dirty="0" smtClean="0"/>
              <a:t>in</a:t>
            </a:r>
            <a:r>
              <a:rPr lang="en-GB" altLang="en-US" dirty="0" smtClean="0"/>
              <a:t> a</a:t>
            </a:r>
            <a:r>
              <a:rPr lang="sk-SK" altLang="en-US" dirty="0" smtClean="0"/>
              <a:t> more personalised form – you will be able to...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9881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Return to Activity One</a:t>
            </a:r>
          </a:p>
          <a:p>
            <a:endParaRPr lang="en-US" altLang="en-US" dirty="0" smtClean="0"/>
          </a:p>
          <a:p>
            <a:r>
              <a:rPr lang="en-US" altLang="en-US" smtClean="0"/>
              <a:t>In small groups use the questions above to discuss and reflect on the answers each wrote at the beginning of the session.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824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Return to Activity One</a:t>
            </a:r>
          </a:p>
          <a:p>
            <a:endParaRPr lang="en-US" altLang="en-US" dirty="0" smtClean="0"/>
          </a:p>
          <a:p>
            <a:r>
              <a:rPr lang="en-US" altLang="en-US" smtClean="0"/>
              <a:t>In small groups use the questions above to discuss and reflect on the answers each wrote at the beginning of the session.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824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Add any specific rules for your group or ask the group to add their own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436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Perception Sheets individually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Once complete fold up and put aside until later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8091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Give out the characteristic cards to everyone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Remind them to refer to the characteristics but not to let anyone else see.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7769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Refer to notes for Slide 7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35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 smtClean="0"/>
              <a:t>Positive action</a:t>
            </a:r>
            <a:r>
              <a:rPr lang="en-GB" dirty="0" smtClean="0"/>
              <a:t> is when an employer takes steps to help or encourage certain groups of people with different needs, or who are disadvantaged in some way, access work or training. </a:t>
            </a:r>
            <a:r>
              <a:rPr lang="en-GB" b="1" dirty="0" smtClean="0"/>
              <a:t>Positive action</a:t>
            </a:r>
            <a:r>
              <a:rPr lang="en-GB" dirty="0" smtClean="0"/>
              <a:t> is lawful in the UK under the Equality Act</a:t>
            </a:r>
            <a:endParaRPr lang="en-GB" altLang="en-US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1175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8245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8245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Return to Activity One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 small groups use the questions above to discuss and reflect on the answers each wrote at the beginning of the session.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A4313-87CD-4EC4-B4C5-A8E76D047DFD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824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0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74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07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55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6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33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64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60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23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19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05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96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6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76797"/>
            <a:ext cx="8229600" cy="880979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Quiz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59619"/>
            <a:ext cx="8229600" cy="4439391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1. On average corporate officers/directors in the United States earn how much more than the average worker?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50 times		b. 150 times		c. 300 times</a:t>
            </a:r>
          </a:p>
          <a:p>
            <a:pPr marL="0" indent="0">
              <a:buFontTx/>
              <a:buNone/>
              <a:defRPr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2. How much more likely are people with learning difficulties to have more general medical problems?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Same			b. 2.5 times		c. 4.5 times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3. What is the largest immigrant group in Britain?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Pakistani		c. Irish			d. Polish</a:t>
            </a:r>
          </a:p>
          <a:p>
            <a:pPr marL="0" indent="0">
              <a:buFontTx/>
              <a:buNone/>
              <a:defRPr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4. How many children around the world die each day from hunger-related causes?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160,000		b. 16,000		c. 1,600</a:t>
            </a:r>
          </a:p>
          <a:p>
            <a:pPr indent="15875">
              <a:buFont typeface="Wingdings" panose="05000000000000000000" pitchFamily="2" charset="2"/>
              <a:buNone/>
              <a:defRPr/>
            </a:pPr>
            <a:endParaRPr lang="en-AU" altLang="en-US" sz="1600" kern="0" dirty="0"/>
          </a:p>
          <a:p>
            <a:pPr marL="0" indent="0">
              <a:buFontTx/>
              <a:buNone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1538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Quiz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 5. In the UK what percentage of people of working age have a disability?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	a. 20%			b. 25%			d 30%</a:t>
            </a:r>
          </a:p>
          <a:p>
            <a:pPr marL="0" indent="0">
              <a:buNone/>
            </a:pPr>
            <a:endParaRPr lang="en-GB" altLang="en-US" sz="16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6. What percentage of people around the world live on less than $750 per year?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	a. 15%			b. 50%			c. 75%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 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7. Sexuality and Sexual Orientation are terms for the same thing?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		a. True				b. False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	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8. According to UNICEF, the wealth of the three richest people in the world is roughly equal to the Gross Domestic Product of the: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a. 48 poorest countries	b. 78 poorest countries	c. 108 poorest countries</a:t>
            </a:r>
          </a:p>
          <a:p>
            <a:pPr marL="0" indent="0">
              <a:buNone/>
            </a:pPr>
            <a:endParaRPr lang="en-GB" altLang="en-US" sz="1600" dirty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9. In the U.S. how much more likely are African American and Latino mortgage applicants to be turned down for a loan?</a:t>
            </a:r>
          </a:p>
          <a:p>
            <a:pPr marL="0" indent="0">
              <a:buNone/>
            </a:pPr>
            <a:r>
              <a:rPr lang="en-GB" altLang="en-US" sz="1600" dirty="0">
                <a:latin typeface="Calibri" pitchFamily="34" charset="0"/>
                <a:cs typeface="Calibri" pitchFamily="34" charset="0"/>
              </a:rPr>
              <a:t>	a. 15%			b. 30%			c. 60%</a:t>
            </a:r>
          </a:p>
          <a:p>
            <a:pPr indent="15875">
              <a:buFont typeface="Wingdings" panose="05000000000000000000" pitchFamily="2" charset="2"/>
              <a:buNone/>
              <a:defRPr/>
            </a:pPr>
            <a:endParaRPr lang="en-AU" altLang="en-US" sz="1600" kern="0" dirty="0"/>
          </a:p>
          <a:p>
            <a:pPr marL="0" indent="0">
              <a:buFontTx/>
              <a:buNone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25205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Quiz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10. Britain’s first ethnic minority MP was;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Dutch Jewish		b. 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Parsi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Indian		c. Black Christian</a:t>
            </a:r>
          </a:p>
          <a:p>
            <a:pPr marL="0" indent="0">
              <a:buFontTx/>
              <a:buNone/>
              <a:defRPr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11. According to a recent study, what percentage of the top CEOs are women?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12.2%		b. 1.2%			c. 0.2%</a:t>
            </a:r>
          </a:p>
          <a:p>
            <a:pPr marL="0" indent="0">
              <a:buFontTx/>
              <a:buNone/>
              <a:defRPr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12. Where is the largest Sikh temple outside India?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Quebec		b. London		c. Sydney</a:t>
            </a:r>
          </a:p>
          <a:p>
            <a:pPr marL="0" indent="0">
              <a:buFontTx/>
              <a:buNone/>
              <a:defRPr/>
            </a:pPr>
            <a:endParaRPr lang="en-GB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13. Who was the first black professional footballer?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	a. Arthur Wharton	b. 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Viv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Anderson		c. Pele</a:t>
            </a:r>
            <a:endParaRPr lang="en-US" altLang="en-US" sz="1600" kern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15875">
              <a:buFont typeface="Wingdings" panose="05000000000000000000" pitchFamily="2" charset="2"/>
              <a:buNone/>
              <a:defRPr/>
            </a:pPr>
            <a:endParaRPr lang="en-AU" altLang="en-US" sz="1600" kern="0" dirty="0"/>
          </a:p>
          <a:p>
            <a:pPr marL="0" indent="0">
              <a:buFontTx/>
              <a:buNone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908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3600" dirty="0">
                <a:latin typeface="Calibri" panose="020F0502020204030204" pitchFamily="34" charset="0"/>
                <a:cs typeface="Calibri" panose="020F0502020204030204" pitchFamily="34" charset="0"/>
              </a:rPr>
              <a:t>Quiz </a:t>
            </a:r>
            <a:r>
              <a:rPr lang="en-GB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Answers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1.	300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2.	2.5 times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3.	Irish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4.	16,000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5.	20%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6.	50%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7.	False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8.	The 48 poorest countries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9.	60%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10.	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Parsi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Indian – 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Dadabhai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Naoroji</a:t>
            </a: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 in 1892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11.	1.2%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12.	London – It opened in 1997 costing £17 million</a:t>
            </a:r>
          </a:p>
          <a:p>
            <a:pPr marL="0" indent="0">
              <a:buFontTx/>
              <a:buNone/>
              <a:defRPr/>
            </a:pPr>
            <a:r>
              <a:rPr lang="en-GB" sz="1600" dirty="0">
                <a:latin typeface="Calibri" panose="020F0502020204030204" pitchFamily="34" charset="0"/>
                <a:cs typeface="Calibri" panose="020F0502020204030204" pitchFamily="34" charset="0"/>
              </a:rPr>
              <a:t>13.	Arthur Wharton who played in goal from 1889</a:t>
            </a:r>
          </a:p>
          <a:p>
            <a:pPr indent="15875">
              <a:buFont typeface="Wingdings" panose="05000000000000000000" pitchFamily="2" charset="2"/>
              <a:buNone/>
              <a:defRPr/>
            </a:pPr>
            <a:endParaRPr lang="en-AU" altLang="en-US" sz="1600" kern="0" dirty="0"/>
          </a:p>
          <a:p>
            <a:pPr marL="0" indent="0">
              <a:buFontTx/>
              <a:buNone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3169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Everyone should be treated fairly regardless of any visible or invisible factors, with the same access to services to opportunities</a:t>
            </a:r>
          </a:p>
          <a:p>
            <a:endParaRPr lang="en-GB" altLang="en-US" sz="2400" dirty="0"/>
          </a:p>
          <a:p>
            <a:r>
              <a:rPr lang="en-GB" altLang="en-US" sz="2400" dirty="0"/>
              <a:t>Barriers and discrimination that people face due to actual or perceived differences should be removed</a:t>
            </a:r>
          </a:p>
          <a:p>
            <a:endParaRPr lang="en-GB" altLang="en-US" sz="2400" dirty="0"/>
          </a:p>
          <a:p>
            <a:r>
              <a:rPr lang="en-GB" altLang="en-US" sz="2400" dirty="0"/>
              <a:t>Because of their capabilities or needs, some people will need to be treated differently to ensure that they have an “equality of opportunity”. This can sometimes be called Positive Action</a:t>
            </a:r>
            <a:endParaRPr lang="en-AU" altLang="en-US" sz="2400" kern="0" dirty="0"/>
          </a:p>
          <a:p>
            <a:pPr marL="0" indent="0">
              <a:buFontTx/>
              <a:buNone/>
            </a:pPr>
            <a:endParaRPr lang="en-GB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985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Recognising, respecting and valuing individuals for being unique and having a range of visible and invisible differences.</a:t>
            </a:r>
          </a:p>
          <a:p>
            <a:endParaRPr lang="en-GB" altLang="en-US" sz="2400" dirty="0"/>
          </a:p>
          <a:p>
            <a:r>
              <a:rPr lang="en-GB" altLang="en-US" sz="2400" dirty="0"/>
              <a:t>Everyone should have opportunities to reach their full potential by promoting an inclusive culture</a:t>
            </a:r>
            <a:r>
              <a:rPr lang="en-GB" altLang="en-US" sz="2400" dirty="0" smtClean="0"/>
              <a:t>.</a:t>
            </a:r>
            <a:endParaRPr lang="en-GB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5094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Perception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400" dirty="0"/>
              <a:t>What are visible differences?</a:t>
            </a:r>
          </a:p>
          <a:p>
            <a:pPr marL="0" indent="0">
              <a:buFontTx/>
              <a:buNone/>
              <a:defRPr/>
            </a:pPr>
            <a:endParaRPr lang="en-GB" sz="1800" dirty="0"/>
          </a:p>
          <a:p>
            <a:pPr marL="0" indent="0">
              <a:buFontTx/>
              <a:buNone/>
              <a:defRPr/>
            </a:pPr>
            <a:r>
              <a:rPr lang="en-GB" sz="1600" dirty="0"/>
              <a:t>	</a:t>
            </a:r>
            <a:r>
              <a:rPr lang="en-GB" sz="1800" dirty="0"/>
              <a:t>Age			Gender</a:t>
            </a:r>
          </a:p>
          <a:p>
            <a:pPr marL="0" indent="0">
              <a:buFontTx/>
              <a:buNone/>
              <a:defRPr/>
            </a:pPr>
            <a:r>
              <a:rPr lang="en-GB" sz="1800" dirty="0"/>
              <a:t>	Race			Physical attributes</a:t>
            </a:r>
          </a:p>
          <a:p>
            <a:pPr marL="0" indent="0">
              <a:buFontTx/>
              <a:buNone/>
              <a:defRPr/>
            </a:pPr>
            <a:endParaRPr lang="en-GB" sz="1800" dirty="0"/>
          </a:p>
          <a:p>
            <a:pPr>
              <a:defRPr/>
            </a:pPr>
            <a:r>
              <a:rPr lang="en-GB" sz="2400" dirty="0"/>
              <a:t>What are invisible differences?</a:t>
            </a:r>
            <a:endParaRPr lang="en-GB" altLang="en-US" sz="2400" dirty="0"/>
          </a:p>
          <a:p>
            <a:pPr marL="0" indent="0">
              <a:buFontTx/>
              <a:buNone/>
              <a:defRPr/>
            </a:pPr>
            <a:endParaRPr lang="en-GB" sz="18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	</a:t>
            </a:r>
            <a:r>
              <a:rPr lang="en-GB" sz="1800" dirty="0"/>
              <a:t>Marital status	</a:t>
            </a:r>
          </a:p>
          <a:p>
            <a:pPr marL="0" indent="0">
              <a:buFontTx/>
              <a:buNone/>
              <a:defRPr/>
            </a:pPr>
            <a:r>
              <a:rPr lang="en-GB" sz="1800" dirty="0"/>
              <a:t>	Religious or political beliefs</a:t>
            </a:r>
          </a:p>
          <a:p>
            <a:pPr marL="0" indent="0">
              <a:buFontTx/>
              <a:buNone/>
              <a:defRPr/>
            </a:pPr>
            <a:r>
              <a:rPr lang="en-GB" sz="1800" dirty="0"/>
              <a:t>	Educational background</a:t>
            </a:r>
          </a:p>
          <a:p>
            <a:pPr marL="0" indent="0">
              <a:buFontTx/>
              <a:buNone/>
              <a:defRPr/>
            </a:pPr>
            <a:r>
              <a:rPr lang="en-GB" sz="1800" dirty="0"/>
              <a:t>	Some disabilities</a:t>
            </a:r>
          </a:p>
          <a:p>
            <a:pPr marL="0" indent="0">
              <a:buFontTx/>
              <a:buNone/>
              <a:defRPr/>
            </a:pPr>
            <a:r>
              <a:rPr lang="en-GB" sz="1800" dirty="0"/>
              <a:t>	Sexual orientation</a:t>
            </a:r>
          </a:p>
        </p:txBody>
      </p:sp>
    </p:spTree>
    <p:extLst>
      <p:ext uri="{BB962C8B-B14F-4D97-AF65-F5344CB8AC3E}">
        <p14:creationId xmlns:p14="http://schemas.microsoft.com/office/powerpoint/2010/main" val="131058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Assumptions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pPr marL="0" indent="0">
              <a:buFontTx/>
              <a:buNone/>
              <a:defRPr/>
            </a:pPr>
            <a:r>
              <a:rPr lang="en-GB" sz="2400" dirty="0"/>
              <a:t>What assumptions do we make about people?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Why do we come to the conclusions we do?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When do we make these assumptions?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Where can this cause us difficulties?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How can we stop ourselves?</a:t>
            </a:r>
          </a:p>
        </p:txBody>
      </p:sp>
    </p:spTree>
    <p:extLst>
      <p:ext uri="{BB962C8B-B14F-4D97-AF65-F5344CB8AC3E}">
        <p14:creationId xmlns:p14="http://schemas.microsoft.com/office/powerpoint/2010/main" val="428464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90120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Protected Characteristics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57779"/>
            <a:ext cx="8229600" cy="4741231"/>
          </a:xfrm>
        </p:spPr>
        <p:txBody>
          <a:bodyPr>
            <a:noAutofit/>
          </a:bodyPr>
          <a:lstStyle/>
          <a:p>
            <a:r>
              <a:rPr lang="en-GB" altLang="en-US" sz="2400" dirty="0"/>
              <a:t>Age</a:t>
            </a:r>
            <a:endParaRPr lang="en-GB" altLang="en-US" sz="3600" dirty="0"/>
          </a:p>
          <a:p>
            <a:r>
              <a:rPr lang="en-GB" altLang="en-US" sz="2400" dirty="0"/>
              <a:t>Disability</a:t>
            </a:r>
          </a:p>
          <a:p>
            <a:r>
              <a:rPr lang="en-GB" altLang="en-US" sz="2400" dirty="0"/>
              <a:t>Gender reassignment</a:t>
            </a:r>
          </a:p>
          <a:p>
            <a:r>
              <a:rPr lang="en-GB" altLang="en-US" sz="2400" dirty="0"/>
              <a:t>Pregnancy &amp; maternity</a:t>
            </a:r>
          </a:p>
          <a:p>
            <a:r>
              <a:rPr lang="en-GB" altLang="en-US" sz="2400" dirty="0"/>
              <a:t>Sexual orientation</a:t>
            </a:r>
          </a:p>
          <a:p>
            <a:r>
              <a:rPr lang="en-GB" altLang="en-US" sz="2400" dirty="0"/>
              <a:t>Marriage and civil partnership</a:t>
            </a:r>
          </a:p>
          <a:p>
            <a:pPr lvl="8"/>
            <a:r>
              <a:rPr lang="en-GB" altLang="en-US" sz="2400" dirty="0"/>
              <a:t>Sex</a:t>
            </a:r>
          </a:p>
          <a:p>
            <a:pPr lvl="8"/>
            <a:r>
              <a:rPr lang="en-GB" altLang="en-US" sz="2400" dirty="0"/>
              <a:t>Race</a:t>
            </a:r>
          </a:p>
          <a:p>
            <a:pPr lvl="8"/>
            <a:r>
              <a:rPr lang="en-GB" altLang="en-US" sz="2400" dirty="0"/>
              <a:t>Religion and/or belief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68" y="4447697"/>
            <a:ext cx="3138826" cy="1371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00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9344" y="2996473"/>
            <a:ext cx="8229600" cy="6522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 smtClean="0"/>
              <a:t>Any Questions?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</p:spTree>
    <p:extLst>
      <p:ext uri="{BB962C8B-B14F-4D97-AF65-F5344CB8AC3E}">
        <p14:creationId xmlns:p14="http://schemas.microsoft.com/office/powerpoint/2010/main" val="376272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457200" y="1581150"/>
            <a:ext cx="8229600" cy="4171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sz="3600" dirty="0" smtClean="0">
                <a:latin typeface="Calibri" pitchFamily="34" charset="0"/>
                <a:cs typeface="Calibri" pitchFamily="34" charset="0"/>
              </a:rPr>
              <a:t>Equality &amp; Diversity</a:t>
            </a:r>
            <a:br>
              <a:rPr lang="en-GB" altLang="en-US" sz="3600" dirty="0" smtClean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GB" altLang="en-US" sz="3600" dirty="0" smtClean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 smtClean="0">
                <a:latin typeface="Calibri" pitchFamily="34" charset="0"/>
                <a:cs typeface="Calibri" pitchFamily="34" charset="0"/>
              </a:rPr>
              <a:t>Training</a:t>
            </a:r>
            <a:br>
              <a:rPr lang="en-GB" altLang="en-US" sz="3600" dirty="0" smtClean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GB" altLang="en-US" sz="3600" dirty="0" smtClean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 smtClean="0">
                <a:latin typeface="Calibri" pitchFamily="34" charset="0"/>
                <a:cs typeface="Calibri" pitchFamily="34" charset="0"/>
              </a:rPr>
              <a:t>Session One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</p:spTree>
    <p:extLst>
      <p:ext uri="{BB962C8B-B14F-4D97-AF65-F5344CB8AC3E}">
        <p14:creationId xmlns:p14="http://schemas.microsoft.com/office/powerpoint/2010/main" val="37347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55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Aim of Session</a:t>
            </a:r>
          </a:p>
          <a:p>
            <a:pPr>
              <a:lnSpc>
                <a:spcPct val="90000"/>
              </a:lnSpc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703388" indent="8937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Equality and Diversity?</a:t>
            </a:r>
          </a:p>
          <a:p>
            <a:pPr marL="1703388" indent="8937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Why is it important?</a:t>
            </a:r>
          </a:p>
          <a:p>
            <a:pPr marL="1703388" indent="8937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The Law</a:t>
            </a:r>
          </a:p>
          <a:p>
            <a:pPr marL="1703388" indent="8937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Discrimination?</a:t>
            </a:r>
          </a:p>
          <a:p>
            <a:pPr marL="1703388" indent="8937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Practice ideas</a:t>
            </a:r>
          </a:p>
          <a:p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5784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Learning Outcomes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 the end of the session, participants will be able to: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sz="2400" dirty="0"/>
              <a:t>Show an understanding of the definition of Equality and Diversity and key legislation.</a:t>
            </a:r>
          </a:p>
          <a:p>
            <a:pPr>
              <a:defRPr/>
            </a:pPr>
            <a:r>
              <a:rPr lang="en-GB" sz="2400" dirty="0"/>
              <a:t>Articulate the importance of anti-discriminatory practice </a:t>
            </a:r>
          </a:p>
          <a:p>
            <a:pPr>
              <a:defRPr/>
            </a:pPr>
            <a:r>
              <a:rPr lang="en-GB" sz="2400" dirty="0"/>
              <a:t>Reflect on their own assumptions and </a:t>
            </a:r>
            <a:r>
              <a:rPr lang="en-GB" sz="2400" dirty="0" smtClean="0"/>
              <a:t>prejudices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78118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Groundrules</a:t>
            </a:r>
            <a:endParaRPr lang="en-GB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Listen and value everyone’s input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Respect confidentiality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after yourself and opt out if needed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Question differences constructively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 question is too stupid to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ask</a:t>
            </a:r>
            <a:endParaRPr lang="en-GB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2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290238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GB" altLang="en-US" sz="5400" b="1" dirty="0">
                <a:latin typeface="Calibri" pitchFamily="34" charset="0"/>
                <a:cs typeface="Calibri" pitchFamily="34" charset="0"/>
              </a:rPr>
              <a:t>Ice-breaker 1</a:t>
            </a: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29701" y="42976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GB" altLang="en-US" sz="3600" kern="0" dirty="0">
                <a:latin typeface="Calibri" panose="020F0502020204030204" pitchFamily="34" charset="0"/>
                <a:cs typeface="Calibri" panose="020F0502020204030204" pitchFamily="34" charset="0"/>
              </a:rPr>
              <a:t>Perceptions</a:t>
            </a:r>
          </a:p>
        </p:txBody>
      </p:sp>
    </p:spTree>
    <p:extLst>
      <p:ext uri="{BB962C8B-B14F-4D97-AF65-F5344CB8AC3E}">
        <p14:creationId xmlns:p14="http://schemas.microsoft.com/office/powerpoint/2010/main" val="252676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457200" y="290238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GB" altLang="en-US" sz="5400" b="1" dirty="0">
                <a:latin typeface="Calibri" pitchFamily="34" charset="0"/>
                <a:cs typeface="Calibri" pitchFamily="34" charset="0"/>
              </a:rPr>
              <a:t>Ice-breaker </a:t>
            </a:r>
            <a:r>
              <a:rPr lang="en-GB" altLang="en-US" sz="5400" b="1" dirty="0" smtClean="0">
                <a:latin typeface="Calibri" pitchFamily="34" charset="0"/>
                <a:cs typeface="Calibri" pitchFamily="34" charset="0"/>
              </a:rPr>
              <a:t>2</a:t>
            </a:r>
            <a:endParaRPr lang="en-GB" altLang="en-US" sz="5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itolo 1"/>
          <p:cNvSpPr txBox="1">
            <a:spLocks/>
          </p:cNvSpPr>
          <p:nvPr/>
        </p:nvSpPr>
        <p:spPr>
          <a:xfrm>
            <a:off x="529701" y="429766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defRPr/>
            </a:pPr>
            <a:r>
              <a:rPr lang="en-GB" altLang="en-US" sz="3600" kern="0" dirty="0">
                <a:latin typeface="Calibri" panose="020F0502020204030204" pitchFamily="34" charset="0"/>
                <a:cs typeface="Calibri" panose="020F0502020204030204" pitchFamily="34" charset="0"/>
              </a:rPr>
              <a:t>Walk Don’t Walk</a:t>
            </a:r>
          </a:p>
        </p:txBody>
      </p:sp>
    </p:spTree>
    <p:extLst>
      <p:ext uri="{BB962C8B-B14F-4D97-AF65-F5344CB8AC3E}">
        <p14:creationId xmlns:p14="http://schemas.microsoft.com/office/powerpoint/2010/main" val="285677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609600" y="307996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</a:pPr>
            <a:r>
              <a:rPr lang="en-GB" altLang="en-US" sz="4800" b="1" dirty="0">
                <a:latin typeface="Calibri" pitchFamily="34" charset="0"/>
                <a:cs typeface="Calibri" pitchFamily="34" charset="0"/>
              </a:rPr>
              <a:t>What is Equality &amp; Diversity?</a:t>
            </a:r>
          </a:p>
        </p:txBody>
      </p:sp>
    </p:spTree>
    <p:extLst>
      <p:ext uri="{BB962C8B-B14F-4D97-AF65-F5344CB8AC3E}">
        <p14:creationId xmlns:p14="http://schemas.microsoft.com/office/powerpoint/2010/main" val="85170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GB" altLang="en-US" sz="2400" dirty="0"/>
              <a:t>The two terms are not the same but are related.</a:t>
            </a:r>
          </a:p>
          <a:p>
            <a:pPr marL="0" indent="0">
              <a:buFontTx/>
              <a:buNone/>
            </a:pPr>
            <a:endParaRPr lang="en-GB" altLang="en-US" sz="2400" dirty="0"/>
          </a:p>
          <a:p>
            <a:pPr marL="0" indent="0">
              <a:buFontTx/>
              <a:buNone/>
            </a:pPr>
            <a:r>
              <a:rPr lang="en-GB" altLang="en-US" sz="2400" dirty="0"/>
              <a:t>We should identify and value differences between everyone (DIVERSITY) if we are going to ensure everyone has equal rights and opportunities (EQUALITY).</a:t>
            </a:r>
          </a:p>
          <a:p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854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553</Words>
  <Application>Microsoft Office PowerPoint</Application>
  <PresentationFormat>Presentazione su schermo (4:3)</PresentationFormat>
  <Paragraphs>164</Paragraphs>
  <Slides>20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Presentazione standard di PowerPoint</vt:lpstr>
      <vt:lpstr>Presentazione standard di PowerPoint</vt:lpstr>
      <vt:lpstr>Equality &amp; Diversity</vt:lpstr>
      <vt:lpstr>Equality &amp; Diversity</vt:lpstr>
      <vt:lpstr>Equality &amp; Diversity</vt:lpstr>
      <vt:lpstr>Equality &amp; Diversity</vt:lpstr>
      <vt:lpstr>Equality &amp; Diversity</vt:lpstr>
      <vt:lpstr>Equality &amp; Diversity</vt:lpstr>
      <vt:lpstr>Equality &amp; Diversity</vt:lpstr>
      <vt:lpstr>Quiz</vt:lpstr>
      <vt:lpstr>Quiz</vt:lpstr>
      <vt:lpstr>Quiz</vt:lpstr>
      <vt:lpstr> Quiz Answers</vt:lpstr>
      <vt:lpstr>Equality</vt:lpstr>
      <vt:lpstr>Diversity</vt:lpstr>
      <vt:lpstr>Perception</vt:lpstr>
      <vt:lpstr>Assumptions</vt:lpstr>
      <vt:lpstr>Protected Characteristics</vt:lpstr>
      <vt:lpstr>Any Questions?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Marianna Giuliana</dc:creator>
  <cp:lastModifiedBy>Cecilie</cp:lastModifiedBy>
  <cp:revision>18</cp:revision>
  <dcterms:created xsi:type="dcterms:W3CDTF">2016-03-23T15:43:50Z</dcterms:created>
  <dcterms:modified xsi:type="dcterms:W3CDTF">2017-09-15T09:10:59Z</dcterms:modified>
</cp:coreProperties>
</file>